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20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31B305-78E7-4B2A-9752-4FB521FCF4F8}" type="datetimeFigureOut">
              <a:rPr lang="en-PH" smtClean="0"/>
              <a:t>13/12/2019</a:t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0765F2-7B22-4F88-BB18-6EAE9B6EE934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25266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59029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106A-DC2F-4376-8DA3-59E930839E4F}" type="datetimeFigureOut">
              <a:rPr lang="en-PH" smtClean="0"/>
              <a:t>13/12/2019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763A-2F78-4B16-901D-3C61EA0F79E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57289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106A-DC2F-4376-8DA3-59E930839E4F}" type="datetimeFigureOut">
              <a:rPr lang="en-PH" smtClean="0"/>
              <a:t>13/12/2019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763A-2F78-4B16-901D-3C61EA0F79E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16176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106A-DC2F-4376-8DA3-59E930839E4F}" type="datetimeFigureOut">
              <a:rPr lang="en-PH" smtClean="0"/>
              <a:t>13/12/2019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763A-2F78-4B16-901D-3C61EA0F79E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00446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106A-DC2F-4376-8DA3-59E930839E4F}" type="datetimeFigureOut">
              <a:rPr lang="en-PH" smtClean="0"/>
              <a:t>13/12/2019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763A-2F78-4B16-901D-3C61EA0F79E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49129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106A-DC2F-4376-8DA3-59E930839E4F}" type="datetimeFigureOut">
              <a:rPr lang="en-PH" smtClean="0"/>
              <a:t>13/12/2019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763A-2F78-4B16-901D-3C61EA0F79E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43858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106A-DC2F-4376-8DA3-59E930839E4F}" type="datetimeFigureOut">
              <a:rPr lang="en-PH" smtClean="0"/>
              <a:t>13/12/2019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763A-2F78-4B16-901D-3C61EA0F79E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10055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106A-DC2F-4376-8DA3-59E930839E4F}" type="datetimeFigureOut">
              <a:rPr lang="en-PH" smtClean="0"/>
              <a:t>13/12/2019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763A-2F78-4B16-901D-3C61EA0F79E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38900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106A-DC2F-4376-8DA3-59E930839E4F}" type="datetimeFigureOut">
              <a:rPr lang="en-PH" smtClean="0"/>
              <a:t>13/12/2019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763A-2F78-4B16-901D-3C61EA0F79E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528006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106A-DC2F-4376-8DA3-59E930839E4F}" type="datetimeFigureOut">
              <a:rPr lang="en-PH" smtClean="0"/>
              <a:t>13/12/2019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763A-2F78-4B16-901D-3C61EA0F79E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019522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106A-DC2F-4376-8DA3-59E930839E4F}" type="datetimeFigureOut">
              <a:rPr lang="en-PH" smtClean="0"/>
              <a:t>13/12/2019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763A-2F78-4B16-901D-3C61EA0F79E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325193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106A-DC2F-4376-8DA3-59E930839E4F}" type="datetimeFigureOut">
              <a:rPr lang="en-PH" smtClean="0"/>
              <a:t>13/12/2019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763A-2F78-4B16-901D-3C61EA0F79E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429570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BC106A-DC2F-4376-8DA3-59E930839E4F}" type="datetimeFigureOut">
              <a:rPr lang="en-PH" smtClean="0"/>
              <a:t>13/12/2019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2763A-2F78-4B16-901D-3C61EA0F79E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659048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lrbs.stp/lrb%20(8).pptx" TargetMode="External"/><Relationship Id="rId13" Type="http://schemas.openxmlformats.org/officeDocument/2006/relationships/hyperlink" Target="lrbs.stp/lrb%20(7).pptx" TargetMode="External"/><Relationship Id="rId18" Type="http://schemas.openxmlformats.org/officeDocument/2006/relationships/hyperlink" Target="lrbs.stp/stp.pptx" TargetMode="External"/><Relationship Id="rId3" Type="http://schemas.openxmlformats.org/officeDocument/2006/relationships/hyperlink" Target="lrbs.stp/lrb%20(14).pptx" TargetMode="External"/><Relationship Id="rId7" Type="http://schemas.openxmlformats.org/officeDocument/2006/relationships/hyperlink" Target="lrbs.stp/lrb%20(13).pptx" TargetMode="External"/><Relationship Id="rId12" Type="http://schemas.openxmlformats.org/officeDocument/2006/relationships/hyperlink" Target="lrbs.stp/lrb%20(1).pptx" TargetMode="External"/><Relationship Id="rId17" Type="http://schemas.openxmlformats.org/officeDocument/2006/relationships/hyperlink" Target="lrbs.stp/lrb%20(9).pptx" TargetMode="External"/><Relationship Id="rId2" Type="http://schemas.openxmlformats.org/officeDocument/2006/relationships/image" Target="../media/image2.jpg"/><Relationship Id="rId16" Type="http://schemas.openxmlformats.org/officeDocument/2006/relationships/hyperlink" Target="lrbs.stp/lrb%20(11).pptx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lrbs.stp/lrb%20(10).pptx" TargetMode="External"/><Relationship Id="rId11" Type="http://schemas.openxmlformats.org/officeDocument/2006/relationships/hyperlink" Target="lrbs.stp/lrb%20(3).pptx" TargetMode="External"/><Relationship Id="rId5" Type="http://schemas.openxmlformats.org/officeDocument/2006/relationships/hyperlink" Target="lrbs.stp/lrb%20(15).pptx" TargetMode="External"/><Relationship Id="rId15" Type="http://schemas.openxmlformats.org/officeDocument/2006/relationships/hyperlink" Target="lrbs.stp/lrb%20(5).pptx" TargetMode="External"/><Relationship Id="rId10" Type="http://schemas.openxmlformats.org/officeDocument/2006/relationships/hyperlink" Target="lrbs.stp/lrb%20(4).pptx" TargetMode="External"/><Relationship Id="rId4" Type="http://schemas.openxmlformats.org/officeDocument/2006/relationships/hyperlink" Target="lrbs.stp/lrb%20(12).pptx" TargetMode="External"/><Relationship Id="rId9" Type="http://schemas.openxmlformats.org/officeDocument/2006/relationships/hyperlink" Target="lrbs.stp/lrb%20(6).pptx" TargetMode="External"/><Relationship Id="rId14" Type="http://schemas.openxmlformats.org/officeDocument/2006/relationships/hyperlink" Target="lrbs.stp/lrb%20(2).pptx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985722"/>
              </p:ext>
            </p:extLst>
          </p:nvPr>
        </p:nvGraphicFramePr>
        <p:xfrm>
          <a:off x="1256446" y="3937675"/>
          <a:ext cx="7379219" cy="2433816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5811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71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9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1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768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Building</a:t>
                      </a:r>
                      <a:r>
                        <a:rPr lang="en-US" sz="16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Data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455" marR="93455" marT="46727" marB="46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Phase 1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455" marR="93455" marT="46727" marB="46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Phase 2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455" marR="93455" marT="46727" marB="46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Phase</a:t>
                      </a:r>
                      <a:r>
                        <a:rPr lang="en-US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455" marR="93455" marT="46727" marB="4672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688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No. of Buildings: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455" marR="93455" marT="46727" marB="46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455" marR="93455" marT="46727" marB="46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455" marR="93455" marT="46727" marB="46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455" marR="93455" marT="46727" marB="4672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688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 of </a:t>
                      </a:r>
                      <a:r>
                        <a:rPr lang="en-US" sz="16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Storeys</a:t>
                      </a:r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US" sz="1600" b="1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455" marR="93455" marT="46727" marB="46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455" marR="93455" marT="46727" marB="46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455" marR="93455" marT="46727" marB="46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455" marR="93455" marT="46727" marB="4672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688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 of</a:t>
                      </a:r>
                      <a:r>
                        <a:rPr lang="en-US" sz="16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Units/floor: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455" marR="93455" marT="46727" marB="46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455" marR="93455" marT="46727" marB="46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455" marR="93455" marT="46727" marB="46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455" marR="93455" marT="46727" marB="4672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688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 of Units/bldg.: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455" marR="93455" marT="46727" marB="46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455" marR="93455" marT="46727" marB="46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455" marR="93455" marT="46727" marB="46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455" marR="93455" marT="46727" marB="4672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688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No. of Units: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455" marR="93455" marT="46727" marB="46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455" marR="93455" marT="46727" marB="46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360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455" marR="93455" marT="46727" marB="46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420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455" marR="93455" marT="46727" marB="46727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688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455" marR="93455" marT="46727" marB="46727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455" marR="93455" marT="46727" marB="46727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455" marR="93455" marT="46727" marB="46727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455" marR="93455" marT="46727" marB="46727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98874" y="841560"/>
          <a:ext cx="8440109" cy="275619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875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644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8498">
                <a:tc>
                  <a:txBody>
                    <a:bodyPr/>
                    <a:lstStyle/>
                    <a:p>
                      <a:pPr algn="just"/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Project: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455" marR="93455" marT="46727" marB="4672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Manggahan</a:t>
                      </a:r>
                      <a:r>
                        <a:rPr lang="en-US" sz="16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Residences 1,2,&amp; 3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455" marR="93455" marT="46727" marB="4672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923">
                <a:tc>
                  <a:txBody>
                    <a:bodyPr/>
                    <a:lstStyle/>
                    <a:p>
                      <a:pPr algn="just"/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Location: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455" marR="93455" marT="46727" marB="4672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MMDA</a:t>
                      </a:r>
                      <a:r>
                        <a:rPr lang="en-US" sz="16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Depot, </a:t>
                      </a:r>
                      <a:r>
                        <a:rPr lang="en-US" sz="1600" b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Eastbank</a:t>
                      </a:r>
                      <a:r>
                        <a:rPr lang="en-US" sz="16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Road, </a:t>
                      </a:r>
                    </a:p>
                    <a:p>
                      <a:pPr algn="l"/>
                      <a:r>
                        <a:rPr lang="en-US" sz="1600" b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Brgy</a:t>
                      </a:r>
                      <a:r>
                        <a:rPr lang="en-US" sz="16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Sta. Lucia, Pasig City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455" marR="93455" marT="46727" marB="4672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923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Land</a:t>
                      </a:r>
                      <a:r>
                        <a:rPr lang="en-US" sz="16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owner: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455" marR="93455" marT="46727" marB="4672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National Housing Authority</a:t>
                      </a:r>
                    </a:p>
                    <a:p>
                      <a:pPr algn="l"/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by virtue</a:t>
                      </a:r>
                      <a:r>
                        <a:rPr lang="en-US" sz="16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Pres. Proclamation No. 458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455" marR="93455" marT="46727" marB="4672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1923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Land</a:t>
                      </a:r>
                      <a:r>
                        <a:rPr lang="en-US" sz="16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Area for Development: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455" marR="93455" marT="46727" marB="4672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2,868sq.m.+7401sq.m.+7,356sq.m.=17,625 </a:t>
                      </a:r>
                      <a:r>
                        <a:rPr lang="en-US" sz="16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sq.m</a:t>
                      </a:r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455" marR="93455" marT="46727" marB="4672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1923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</a:t>
                      </a:r>
                      <a:r>
                        <a:rPr lang="en-US" sz="16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Beneficiaries: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455" marR="93455" marT="46727" marB="4672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Informal Settlers Families of </a:t>
                      </a:r>
                      <a:r>
                        <a:rPr lang="en-US" sz="16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Manggahan</a:t>
                      </a:r>
                      <a:r>
                        <a:rPr lang="en-US" sz="16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Floodway,Pasig</a:t>
                      </a:r>
                      <a:r>
                        <a:rPr lang="en-US" sz="16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City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455" marR="93455" marT="46727" marB="4672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7674" y="124237"/>
            <a:ext cx="6962304" cy="47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54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PROJECT PROFILE</a:t>
            </a:r>
          </a:p>
        </p:txBody>
      </p:sp>
    </p:spTree>
    <p:extLst>
      <p:ext uri="{BB962C8B-B14F-4D97-AF65-F5344CB8AC3E}">
        <p14:creationId xmlns:p14="http://schemas.microsoft.com/office/powerpoint/2010/main" val="894436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utoCAD 2010 - [mmda july 20revised 2 &amp; 3.dwg]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3" t="13202" r="7292" b="18403"/>
          <a:stretch/>
        </p:blipFill>
        <p:spPr>
          <a:xfrm>
            <a:off x="-39996" y="981430"/>
            <a:ext cx="9910079" cy="42799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939030" y="5024867"/>
            <a:ext cx="1163215" cy="369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799" dirty="0"/>
              <a:t>LEGEND: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8105" y="1"/>
            <a:ext cx="6924141" cy="4617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PH" sz="240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MANGGAHAN  RESIDENCES  1, 2 AND 3</a:t>
            </a:r>
          </a:p>
        </p:txBody>
      </p:sp>
      <p:sp>
        <p:nvSpPr>
          <p:cNvPr id="2" name="Freeform 1"/>
          <p:cNvSpPr/>
          <p:nvPr/>
        </p:nvSpPr>
        <p:spPr>
          <a:xfrm>
            <a:off x="4156636" y="1598335"/>
            <a:ext cx="699246" cy="2978273"/>
          </a:xfrm>
          <a:custGeom>
            <a:avLst/>
            <a:gdLst>
              <a:gd name="connsiteX0" fmla="*/ 0 w 627797"/>
              <a:gd name="connsiteY0" fmla="*/ 0 h 2818263"/>
              <a:gd name="connsiteX1" fmla="*/ 0 w 627797"/>
              <a:gd name="connsiteY1" fmla="*/ 1426191 h 2818263"/>
              <a:gd name="connsiteX2" fmla="*/ 620973 w 627797"/>
              <a:gd name="connsiteY2" fmla="*/ 1405719 h 2818263"/>
              <a:gd name="connsiteX3" fmla="*/ 627797 w 627797"/>
              <a:gd name="connsiteY3" fmla="*/ 2818263 h 2818263"/>
              <a:gd name="connsiteX4" fmla="*/ 627797 w 627797"/>
              <a:gd name="connsiteY4" fmla="*/ 2811439 h 281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797" h="2818263">
                <a:moveTo>
                  <a:pt x="0" y="0"/>
                </a:moveTo>
                <a:lnTo>
                  <a:pt x="0" y="1426191"/>
                </a:lnTo>
                <a:lnTo>
                  <a:pt x="620973" y="1405719"/>
                </a:lnTo>
                <a:cubicBezTo>
                  <a:pt x="623248" y="1876567"/>
                  <a:pt x="625522" y="2347415"/>
                  <a:pt x="627797" y="2818263"/>
                </a:cubicBezTo>
                <a:lnTo>
                  <a:pt x="627797" y="2811439"/>
                </a:lnTo>
              </a:path>
            </a:pathLst>
          </a:custGeom>
          <a:noFill/>
          <a:ln w="4762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PH" sz="1950"/>
          </a:p>
        </p:txBody>
      </p:sp>
      <p:sp>
        <p:nvSpPr>
          <p:cNvPr id="3" name="Isosceles Triangle 2"/>
          <p:cNvSpPr/>
          <p:nvPr/>
        </p:nvSpPr>
        <p:spPr>
          <a:xfrm rot="5400000" flipV="1">
            <a:off x="4010649" y="1501326"/>
            <a:ext cx="97963" cy="194017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PH" sz="1950"/>
          </a:p>
        </p:txBody>
      </p:sp>
      <p:sp>
        <p:nvSpPr>
          <p:cNvPr id="8" name="Isosceles Triangle 7"/>
          <p:cNvSpPr/>
          <p:nvPr/>
        </p:nvSpPr>
        <p:spPr>
          <a:xfrm rot="5400000">
            <a:off x="4204663" y="1501327"/>
            <a:ext cx="97962" cy="194017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PH" sz="1950"/>
          </a:p>
        </p:txBody>
      </p:sp>
      <p:sp>
        <p:nvSpPr>
          <p:cNvPr id="9" name="Isosceles Triangle 8"/>
          <p:cNvSpPr/>
          <p:nvPr/>
        </p:nvSpPr>
        <p:spPr>
          <a:xfrm rot="5400000" flipV="1">
            <a:off x="4709895" y="4500841"/>
            <a:ext cx="97963" cy="194017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PH" sz="1950"/>
          </a:p>
        </p:txBody>
      </p:sp>
      <p:sp>
        <p:nvSpPr>
          <p:cNvPr id="10" name="Isosceles Triangle 9"/>
          <p:cNvSpPr/>
          <p:nvPr/>
        </p:nvSpPr>
        <p:spPr>
          <a:xfrm rot="5400000">
            <a:off x="4903910" y="4500842"/>
            <a:ext cx="97962" cy="194017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PH" sz="1950"/>
          </a:p>
        </p:txBody>
      </p:sp>
      <p:sp>
        <p:nvSpPr>
          <p:cNvPr id="4" name="Freeform 3"/>
          <p:cNvSpPr/>
          <p:nvPr/>
        </p:nvSpPr>
        <p:spPr>
          <a:xfrm>
            <a:off x="974626" y="2215237"/>
            <a:ext cx="8084573" cy="1844871"/>
          </a:xfrm>
          <a:custGeom>
            <a:avLst/>
            <a:gdLst>
              <a:gd name="connsiteX0" fmla="*/ 0 w 7418438"/>
              <a:gd name="connsiteY0" fmla="*/ 14748 h 1688690"/>
              <a:gd name="connsiteX1" fmla="*/ 7396316 w 7418438"/>
              <a:gd name="connsiteY1" fmla="*/ 0 h 1688690"/>
              <a:gd name="connsiteX2" fmla="*/ 7418438 w 7418438"/>
              <a:gd name="connsiteY2" fmla="*/ 1688690 h 1688690"/>
              <a:gd name="connsiteX3" fmla="*/ 22122 w 7418438"/>
              <a:gd name="connsiteY3" fmla="*/ 1681316 h 1688690"/>
              <a:gd name="connsiteX4" fmla="*/ 0 w 7418438"/>
              <a:gd name="connsiteY4" fmla="*/ 14748 h 1688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8438" h="1688690">
                <a:moveTo>
                  <a:pt x="0" y="14748"/>
                </a:moveTo>
                <a:lnTo>
                  <a:pt x="7396316" y="0"/>
                </a:lnTo>
                <a:lnTo>
                  <a:pt x="7418438" y="1688690"/>
                </a:lnTo>
                <a:lnTo>
                  <a:pt x="22122" y="1681316"/>
                </a:lnTo>
                <a:lnTo>
                  <a:pt x="0" y="14748"/>
                </a:lnTo>
                <a:close/>
              </a:path>
            </a:pathLst>
          </a:custGeom>
          <a:noFill/>
          <a:ln w="38100">
            <a:solidFill>
              <a:srgbClr val="E21EAF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PH" sz="1950"/>
          </a:p>
        </p:txBody>
      </p:sp>
    </p:spTree>
    <p:extLst>
      <p:ext uri="{BB962C8B-B14F-4D97-AF65-F5344CB8AC3E}">
        <p14:creationId xmlns:p14="http://schemas.microsoft.com/office/powerpoint/2010/main" val="1202833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90955" y="1671166"/>
            <a:ext cx="8988599" cy="3124225"/>
            <a:chOff x="139609" y="1424354"/>
            <a:chExt cx="11912783" cy="4009293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32" t="30154" r="4322" b="26974"/>
            <a:stretch/>
          </p:blipFill>
          <p:spPr>
            <a:xfrm>
              <a:off x="139609" y="1424354"/>
              <a:ext cx="11912783" cy="4009293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4" name="Rectangle 3">
              <a:hlinkClick r:id="rId3" action="ppaction://hlinkpres?slideindex=1&amp;slidetitle="/>
            </p:cNvPr>
            <p:cNvSpPr/>
            <p:nvPr/>
          </p:nvSpPr>
          <p:spPr>
            <a:xfrm>
              <a:off x="800517" y="1961660"/>
              <a:ext cx="1088136" cy="694944"/>
            </a:xfrm>
            <a:prstGeom prst="rect">
              <a:avLst/>
            </a:prstGeom>
            <a:solidFill>
              <a:srgbClr val="FFFF00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39"/>
            </a:p>
          </p:txBody>
        </p:sp>
        <p:sp>
          <p:nvSpPr>
            <p:cNvPr id="5" name="Rectangle 4">
              <a:hlinkClick r:id="rId4" action="ppaction://hlinkpres?slideindex=1&amp;slidetitle="/>
            </p:cNvPr>
            <p:cNvSpPr/>
            <p:nvPr/>
          </p:nvSpPr>
          <p:spPr>
            <a:xfrm>
              <a:off x="2258756" y="1961660"/>
              <a:ext cx="1088136" cy="694944"/>
            </a:xfrm>
            <a:prstGeom prst="rect">
              <a:avLst/>
            </a:prstGeom>
            <a:solidFill>
              <a:srgbClr val="FFFF00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39"/>
            </a:p>
          </p:txBody>
        </p:sp>
        <p:sp>
          <p:nvSpPr>
            <p:cNvPr id="6" name="Rectangle 5">
              <a:hlinkClick r:id="rId5" action="ppaction://hlinkpres?slideindex=1&amp;slidetitle="/>
            </p:cNvPr>
            <p:cNvSpPr/>
            <p:nvPr/>
          </p:nvSpPr>
          <p:spPr>
            <a:xfrm>
              <a:off x="800517" y="2964429"/>
              <a:ext cx="1088136" cy="694944"/>
            </a:xfrm>
            <a:prstGeom prst="rect">
              <a:avLst/>
            </a:prstGeom>
            <a:solidFill>
              <a:srgbClr val="FFFF00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39"/>
            </a:p>
          </p:txBody>
        </p:sp>
        <p:sp>
          <p:nvSpPr>
            <p:cNvPr id="7" name="Rectangle 6">
              <a:hlinkClick r:id="rId6" action="ppaction://hlinkpres?slideindex=1&amp;slidetitle="/>
            </p:cNvPr>
            <p:cNvSpPr/>
            <p:nvPr/>
          </p:nvSpPr>
          <p:spPr>
            <a:xfrm>
              <a:off x="3742841" y="1961660"/>
              <a:ext cx="1088136" cy="694944"/>
            </a:xfrm>
            <a:prstGeom prst="rect">
              <a:avLst/>
            </a:prstGeom>
            <a:solidFill>
              <a:srgbClr val="FFFF00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39"/>
            </a:p>
          </p:txBody>
        </p:sp>
        <p:sp>
          <p:nvSpPr>
            <p:cNvPr id="8" name="Rectangle 7">
              <a:hlinkClick r:id="rId7" action="ppaction://hlinkpres?slideindex=1&amp;slidetitle="/>
            </p:cNvPr>
            <p:cNvSpPr/>
            <p:nvPr/>
          </p:nvSpPr>
          <p:spPr>
            <a:xfrm>
              <a:off x="2803042" y="3693130"/>
              <a:ext cx="1088136" cy="694944"/>
            </a:xfrm>
            <a:prstGeom prst="rect">
              <a:avLst/>
            </a:prstGeom>
            <a:solidFill>
              <a:srgbClr val="FFFF00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39"/>
            </a:p>
          </p:txBody>
        </p:sp>
        <p:sp>
          <p:nvSpPr>
            <p:cNvPr id="9" name="Rectangle 8">
              <a:hlinkClick r:id="rId8" action="ppaction://hlinkpres?slideindex=1&amp;slidetitle="/>
            </p:cNvPr>
            <p:cNvSpPr/>
            <p:nvPr/>
          </p:nvSpPr>
          <p:spPr>
            <a:xfrm>
              <a:off x="5198344" y="1976174"/>
              <a:ext cx="1088136" cy="694944"/>
            </a:xfrm>
            <a:prstGeom prst="rect">
              <a:avLst/>
            </a:prstGeom>
            <a:solidFill>
              <a:srgbClr val="FFFF00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39"/>
            </a:p>
          </p:txBody>
        </p:sp>
        <p:sp>
          <p:nvSpPr>
            <p:cNvPr id="10" name="Rectangle 9">
              <a:hlinkClick r:id="rId9" action="ppaction://hlinkpres?slideindex=1&amp;slidetitle="/>
            </p:cNvPr>
            <p:cNvSpPr/>
            <p:nvPr/>
          </p:nvSpPr>
          <p:spPr>
            <a:xfrm>
              <a:off x="7760117" y="1976174"/>
              <a:ext cx="1088136" cy="694944"/>
            </a:xfrm>
            <a:prstGeom prst="rect">
              <a:avLst/>
            </a:prstGeom>
            <a:solidFill>
              <a:srgbClr val="FFFF00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39"/>
            </a:p>
          </p:txBody>
        </p:sp>
        <p:sp>
          <p:nvSpPr>
            <p:cNvPr id="11" name="Rectangle 10">
              <a:hlinkClick r:id="rId10" action="ppaction://hlinkpres?slideindex=1&amp;slidetitle="/>
            </p:cNvPr>
            <p:cNvSpPr/>
            <p:nvPr/>
          </p:nvSpPr>
          <p:spPr>
            <a:xfrm>
              <a:off x="9215080" y="1966999"/>
              <a:ext cx="1088136" cy="694944"/>
            </a:xfrm>
            <a:prstGeom prst="rect">
              <a:avLst/>
            </a:prstGeom>
            <a:solidFill>
              <a:srgbClr val="FFFF00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39"/>
            </a:p>
          </p:txBody>
        </p:sp>
        <p:sp>
          <p:nvSpPr>
            <p:cNvPr id="12" name="Rectangle 11">
              <a:hlinkClick r:id="rId11" action="ppaction://hlinkpres?slideindex=1&amp;slidetitle="/>
            </p:cNvPr>
            <p:cNvSpPr/>
            <p:nvPr/>
          </p:nvSpPr>
          <p:spPr>
            <a:xfrm>
              <a:off x="8739921" y="3716647"/>
              <a:ext cx="1088136" cy="694944"/>
            </a:xfrm>
            <a:prstGeom prst="rect">
              <a:avLst/>
            </a:prstGeom>
            <a:solidFill>
              <a:srgbClr val="FFFF00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39"/>
            </a:p>
          </p:txBody>
        </p:sp>
        <p:sp>
          <p:nvSpPr>
            <p:cNvPr id="13" name="Rectangle 12">
              <a:hlinkClick r:id="rId12" action="ppaction://hlinkpres?slideindex=1&amp;slidetitle="/>
            </p:cNvPr>
            <p:cNvSpPr/>
            <p:nvPr/>
          </p:nvSpPr>
          <p:spPr>
            <a:xfrm>
              <a:off x="10671629" y="3711149"/>
              <a:ext cx="1088136" cy="694944"/>
            </a:xfrm>
            <a:prstGeom prst="rect">
              <a:avLst/>
            </a:prstGeom>
            <a:solidFill>
              <a:srgbClr val="FFFF00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39"/>
            </a:p>
          </p:txBody>
        </p:sp>
        <p:sp>
          <p:nvSpPr>
            <p:cNvPr id="14" name="Rectangle 13">
              <a:hlinkClick r:id="rId13" action="ppaction://hlinkpres?slideindex=1&amp;slidetitle="/>
            </p:cNvPr>
            <p:cNvSpPr/>
            <p:nvPr/>
          </p:nvSpPr>
          <p:spPr>
            <a:xfrm rot="5400000">
              <a:off x="6527492" y="3450030"/>
              <a:ext cx="1088136" cy="694944"/>
            </a:xfrm>
            <a:prstGeom prst="rect">
              <a:avLst/>
            </a:prstGeom>
            <a:solidFill>
              <a:srgbClr val="FFFF00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39"/>
            </a:p>
          </p:txBody>
        </p:sp>
        <p:sp>
          <p:nvSpPr>
            <p:cNvPr id="15" name="Rectangle 14">
              <a:hlinkClick r:id="rId14" action="ppaction://hlinkpres?slideindex=1&amp;slidetitle="/>
            </p:cNvPr>
            <p:cNvSpPr/>
            <p:nvPr/>
          </p:nvSpPr>
          <p:spPr>
            <a:xfrm rot="5400000">
              <a:off x="10882729" y="2399519"/>
              <a:ext cx="1088136" cy="694944"/>
            </a:xfrm>
            <a:prstGeom prst="rect">
              <a:avLst/>
            </a:prstGeom>
            <a:solidFill>
              <a:srgbClr val="FFFF00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39"/>
            </a:p>
          </p:txBody>
        </p:sp>
        <p:sp>
          <p:nvSpPr>
            <p:cNvPr id="16" name="Rectangle 15">
              <a:hlinkClick r:id="rId15" action="ppaction://hlinkpres?slideindex=1&amp;slidetitle="/>
            </p:cNvPr>
            <p:cNvSpPr/>
            <p:nvPr/>
          </p:nvSpPr>
          <p:spPr>
            <a:xfrm rot="5400000">
              <a:off x="7557112" y="3458755"/>
              <a:ext cx="1088136" cy="694944"/>
            </a:xfrm>
            <a:prstGeom prst="rect">
              <a:avLst/>
            </a:prstGeom>
            <a:solidFill>
              <a:srgbClr val="FFFF00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39"/>
            </a:p>
          </p:txBody>
        </p:sp>
        <p:sp>
          <p:nvSpPr>
            <p:cNvPr id="17" name="Rectangle 16">
              <a:hlinkClick r:id="rId16" action="ppaction://hlinkpres?slideindex=1&amp;slidetitle="/>
            </p:cNvPr>
            <p:cNvSpPr/>
            <p:nvPr/>
          </p:nvSpPr>
          <p:spPr>
            <a:xfrm rot="5400000">
              <a:off x="4039108" y="3449587"/>
              <a:ext cx="1088136" cy="694944"/>
            </a:xfrm>
            <a:prstGeom prst="rect">
              <a:avLst/>
            </a:prstGeom>
            <a:solidFill>
              <a:srgbClr val="FFFF00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39"/>
            </a:p>
          </p:txBody>
        </p:sp>
        <p:sp>
          <p:nvSpPr>
            <p:cNvPr id="18" name="Rectangle 17">
              <a:hlinkClick r:id="rId17" action="ppaction://hlinkpres?slideindex=1&amp;slidetitle="/>
            </p:cNvPr>
            <p:cNvSpPr/>
            <p:nvPr/>
          </p:nvSpPr>
          <p:spPr>
            <a:xfrm rot="5400000">
              <a:off x="5064290" y="3440807"/>
              <a:ext cx="1088136" cy="694944"/>
            </a:xfrm>
            <a:prstGeom prst="rect">
              <a:avLst/>
            </a:prstGeom>
            <a:solidFill>
              <a:srgbClr val="FFFF00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39"/>
            </a:p>
          </p:txBody>
        </p:sp>
        <p:sp>
          <p:nvSpPr>
            <p:cNvPr id="19" name="Rectangle 18">
              <a:hlinkClick r:id="rId18" action="ppaction://hlinkpres?slideindex=1&amp;slidetitle="/>
            </p:cNvPr>
            <p:cNvSpPr/>
            <p:nvPr/>
          </p:nvSpPr>
          <p:spPr>
            <a:xfrm rot="5400000">
              <a:off x="6545871" y="1839508"/>
              <a:ext cx="899301" cy="1020631"/>
            </a:xfrm>
            <a:prstGeom prst="rect">
              <a:avLst/>
            </a:prstGeom>
            <a:solidFill>
              <a:srgbClr val="FFFF00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39"/>
            </a:p>
          </p:txBody>
        </p:sp>
      </p:grpSp>
      <p:sp>
        <p:nvSpPr>
          <p:cNvPr id="20" name="Rectangle 170"/>
          <p:cNvSpPr txBox="1">
            <a:spLocks noChangeArrowheads="1"/>
          </p:cNvSpPr>
          <p:nvPr/>
        </p:nvSpPr>
        <p:spPr bwMode="auto">
          <a:xfrm>
            <a:off x="280273" y="5149137"/>
            <a:ext cx="9199279" cy="75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PH" sz="3270" dirty="0">
                <a:ln w="0">
                  <a:solidFill>
                    <a:schemeClr val="tx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nkGothic Md BT" panose="020B0807020203060204" pitchFamily="34" charset="0"/>
              </a:rPr>
              <a:t>MASTER SITE DEVELOPMENT PLAN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71123" y="556649"/>
            <a:ext cx="4408367" cy="306807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defTabSz="934548">
              <a:defRPr/>
            </a:pPr>
            <a:r>
              <a:rPr lang="en-GB" sz="1839" b="1" kern="0" dirty="0">
                <a:ln>
                  <a:solidFill>
                    <a:prstClr val="black"/>
                  </a:solidFill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BUILDINGS’ PRESENT STATUS</a:t>
            </a:r>
            <a:endParaRPr lang="en-US" sz="1839" b="1" kern="0" dirty="0">
              <a:ln>
                <a:solidFill>
                  <a:prstClr val="black"/>
                </a:solidFill>
              </a:ln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76277" y="3513245"/>
            <a:ext cx="659711" cy="44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950"/>
          </a:p>
        </p:txBody>
      </p:sp>
      <p:sp>
        <p:nvSpPr>
          <p:cNvPr id="24" name="TextBox 23"/>
          <p:cNvSpPr txBox="1"/>
          <p:nvPr/>
        </p:nvSpPr>
        <p:spPr>
          <a:xfrm>
            <a:off x="845132" y="3458305"/>
            <a:ext cx="978871" cy="542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975" dirty="0"/>
              <a:t>PROPOSED</a:t>
            </a:r>
          </a:p>
          <a:p>
            <a:pPr algn="ctr"/>
            <a:r>
              <a:rPr lang="en-PH" sz="975" dirty="0"/>
              <a:t> PROJECT </a:t>
            </a:r>
          </a:p>
          <a:p>
            <a:pPr algn="ctr"/>
            <a:r>
              <a:rPr lang="en-PH" sz="975" dirty="0"/>
              <a:t>OFFICE</a:t>
            </a:r>
          </a:p>
        </p:txBody>
      </p:sp>
    </p:spTree>
    <p:extLst>
      <p:ext uri="{BB962C8B-B14F-4D97-AF65-F5344CB8AC3E}">
        <p14:creationId xmlns:p14="http://schemas.microsoft.com/office/powerpoint/2010/main" val="158123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mMRB PERS MODIFIED.jpg"/>
          <p:cNvPicPr>
            <a:picLocks noChangeAspect="1"/>
          </p:cNvPicPr>
          <p:nvPr/>
        </p:nvPicPr>
        <p:blipFill>
          <a:blip r:embed="rId2">
            <a:lum bright="10000" contrast="10000"/>
          </a:blip>
          <a:srcRect/>
          <a:stretch>
            <a:fillRect/>
          </a:stretch>
        </p:blipFill>
        <p:spPr bwMode="auto">
          <a:xfrm>
            <a:off x="344488" y="744538"/>
            <a:ext cx="4538662" cy="2827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utoCAD 2010 - [dmrb plann.dwg]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6" t="8463" r="26250" b="6399"/>
          <a:stretch/>
        </p:blipFill>
        <p:spPr>
          <a:xfrm>
            <a:off x="5592729" y="542337"/>
            <a:ext cx="3950006" cy="30297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AutoCAD 2010 - [dmrb plann.dwg]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44" t="8206" r="19444" b="6142"/>
          <a:stretch/>
        </p:blipFill>
        <p:spPr>
          <a:xfrm>
            <a:off x="5725470" y="3509209"/>
            <a:ext cx="3868614" cy="309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138110"/>
              </p:ext>
            </p:extLst>
          </p:nvPr>
        </p:nvGraphicFramePr>
        <p:xfrm>
          <a:off x="790575" y="4525437"/>
          <a:ext cx="4092575" cy="1571497"/>
        </p:xfrm>
        <a:graphic>
          <a:graphicData uri="http://schemas.openxmlformats.org/drawingml/2006/table">
            <a:tbl>
              <a:tblPr/>
              <a:tblGrid>
                <a:gridCol w="2436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57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9653">
                <a:tc>
                  <a:txBody>
                    <a:bodyPr/>
                    <a:lstStyle>
                      <a:lvl1pPr defTabSz="742950">
                        <a:lnSpc>
                          <a:spcPct val="90000"/>
                        </a:lnSpc>
                        <a:spcBef>
                          <a:spcPts val="813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742950">
                        <a:lnSpc>
                          <a:spcPct val="90000"/>
                        </a:lnSpc>
                        <a:spcBef>
                          <a:spcPts val="400"/>
                        </a:spcBef>
                        <a:buFont typeface="Arial" panose="020B0604020202020204" pitchFamily="34" charset="0"/>
                        <a:defRPr sz="17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742950">
                        <a:lnSpc>
                          <a:spcPct val="90000"/>
                        </a:lnSpc>
                        <a:spcBef>
                          <a:spcPts val="400"/>
                        </a:spcBef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742950">
                        <a:lnSpc>
                          <a:spcPct val="90000"/>
                        </a:lnSpc>
                        <a:spcBef>
                          <a:spcPts val="400"/>
                        </a:spcBef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742950">
                        <a:lnSpc>
                          <a:spcPct val="90000"/>
                        </a:lnSpc>
                        <a:spcBef>
                          <a:spcPts val="400"/>
                        </a:spcBef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742950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742950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742950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742950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7429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NO. OF STOREYS</a:t>
                      </a:r>
                    </a:p>
                  </a:txBody>
                  <a:tcPr marT="45735" marB="4573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742950">
                        <a:lnSpc>
                          <a:spcPct val="90000"/>
                        </a:lnSpc>
                        <a:spcBef>
                          <a:spcPts val="813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742950">
                        <a:lnSpc>
                          <a:spcPct val="90000"/>
                        </a:lnSpc>
                        <a:spcBef>
                          <a:spcPts val="400"/>
                        </a:spcBef>
                        <a:buFont typeface="Arial" panose="020B0604020202020204" pitchFamily="34" charset="0"/>
                        <a:defRPr sz="17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742950">
                        <a:lnSpc>
                          <a:spcPct val="90000"/>
                        </a:lnSpc>
                        <a:spcBef>
                          <a:spcPts val="400"/>
                        </a:spcBef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742950">
                        <a:lnSpc>
                          <a:spcPct val="90000"/>
                        </a:lnSpc>
                        <a:spcBef>
                          <a:spcPts val="400"/>
                        </a:spcBef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742950">
                        <a:lnSpc>
                          <a:spcPct val="90000"/>
                        </a:lnSpc>
                        <a:spcBef>
                          <a:spcPts val="400"/>
                        </a:spcBef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742950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742950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742950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742950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7429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FIVE (5)</a:t>
                      </a:r>
                    </a:p>
                  </a:txBody>
                  <a:tcPr marT="45735" marB="4573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584">
                <a:tc>
                  <a:txBody>
                    <a:bodyPr/>
                    <a:lstStyle>
                      <a:lvl1pPr defTabSz="742950">
                        <a:lnSpc>
                          <a:spcPct val="90000"/>
                        </a:lnSpc>
                        <a:spcBef>
                          <a:spcPts val="813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742950">
                        <a:lnSpc>
                          <a:spcPct val="90000"/>
                        </a:lnSpc>
                        <a:spcBef>
                          <a:spcPts val="400"/>
                        </a:spcBef>
                        <a:buFont typeface="Arial" panose="020B0604020202020204" pitchFamily="34" charset="0"/>
                        <a:defRPr sz="17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742950">
                        <a:lnSpc>
                          <a:spcPct val="90000"/>
                        </a:lnSpc>
                        <a:spcBef>
                          <a:spcPts val="400"/>
                        </a:spcBef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742950">
                        <a:lnSpc>
                          <a:spcPct val="90000"/>
                        </a:lnSpc>
                        <a:spcBef>
                          <a:spcPts val="400"/>
                        </a:spcBef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742950">
                        <a:lnSpc>
                          <a:spcPct val="90000"/>
                        </a:lnSpc>
                        <a:spcBef>
                          <a:spcPts val="400"/>
                        </a:spcBef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742950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742950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742950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742950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7429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TOTAL NO. OF UNITS PER BLDG.</a:t>
                      </a:r>
                    </a:p>
                  </a:txBody>
                  <a:tcPr marT="45735" marB="4573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742950">
                        <a:lnSpc>
                          <a:spcPct val="90000"/>
                        </a:lnSpc>
                        <a:spcBef>
                          <a:spcPts val="813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742950">
                        <a:lnSpc>
                          <a:spcPct val="90000"/>
                        </a:lnSpc>
                        <a:spcBef>
                          <a:spcPts val="400"/>
                        </a:spcBef>
                        <a:buFont typeface="Arial" panose="020B0604020202020204" pitchFamily="34" charset="0"/>
                        <a:defRPr sz="17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742950">
                        <a:lnSpc>
                          <a:spcPct val="90000"/>
                        </a:lnSpc>
                        <a:spcBef>
                          <a:spcPts val="400"/>
                        </a:spcBef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742950">
                        <a:lnSpc>
                          <a:spcPct val="90000"/>
                        </a:lnSpc>
                        <a:spcBef>
                          <a:spcPts val="400"/>
                        </a:spcBef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742950">
                        <a:lnSpc>
                          <a:spcPct val="90000"/>
                        </a:lnSpc>
                        <a:spcBef>
                          <a:spcPts val="400"/>
                        </a:spcBef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742950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742950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742950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742950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7429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T="45735" marB="4573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423">
                <a:tc>
                  <a:txBody>
                    <a:bodyPr/>
                    <a:lstStyle>
                      <a:lvl1pPr defTabSz="742950">
                        <a:lnSpc>
                          <a:spcPct val="90000"/>
                        </a:lnSpc>
                        <a:spcBef>
                          <a:spcPts val="813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742950">
                        <a:lnSpc>
                          <a:spcPct val="90000"/>
                        </a:lnSpc>
                        <a:spcBef>
                          <a:spcPts val="400"/>
                        </a:spcBef>
                        <a:buFont typeface="Arial" panose="020B0604020202020204" pitchFamily="34" charset="0"/>
                        <a:defRPr sz="17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742950">
                        <a:lnSpc>
                          <a:spcPct val="90000"/>
                        </a:lnSpc>
                        <a:spcBef>
                          <a:spcPts val="400"/>
                        </a:spcBef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742950">
                        <a:lnSpc>
                          <a:spcPct val="90000"/>
                        </a:lnSpc>
                        <a:spcBef>
                          <a:spcPts val="400"/>
                        </a:spcBef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742950">
                        <a:lnSpc>
                          <a:spcPct val="90000"/>
                        </a:lnSpc>
                        <a:spcBef>
                          <a:spcPts val="400"/>
                        </a:spcBef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742950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742950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742950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742950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7429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NO. OF UNITS PER FLOOR</a:t>
                      </a:r>
                    </a:p>
                  </a:txBody>
                  <a:tcPr marT="45735" marB="4573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742950">
                        <a:lnSpc>
                          <a:spcPct val="90000"/>
                        </a:lnSpc>
                        <a:spcBef>
                          <a:spcPts val="813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742950">
                        <a:lnSpc>
                          <a:spcPct val="90000"/>
                        </a:lnSpc>
                        <a:spcBef>
                          <a:spcPts val="400"/>
                        </a:spcBef>
                        <a:buFont typeface="Arial" panose="020B0604020202020204" pitchFamily="34" charset="0"/>
                        <a:defRPr sz="17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742950">
                        <a:lnSpc>
                          <a:spcPct val="90000"/>
                        </a:lnSpc>
                        <a:spcBef>
                          <a:spcPts val="400"/>
                        </a:spcBef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742950">
                        <a:lnSpc>
                          <a:spcPct val="90000"/>
                        </a:lnSpc>
                        <a:spcBef>
                          <a:spcPts val="400"/>
                        </a:spcBef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742950">
                        <a:lnSpc>
                          <a:spcPct val="90000"/>
                        </a:lnSpc>
                        <a:spcBef>
                          <a:spcPts val="400"/>
                        </a:spcBef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742950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742950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742950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742950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7429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T="45735" marB="4573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83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813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400"/>
                        </a:spcBef>
                        <a:buFont typeface="Arial" panose="020B0604020202020204" pitchFamily="34" charset="0"/>
                        <a:defRPr sz="17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400"/>
                        </a:spcBef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400"/>
                        </a:spcBef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400"/>
                        </a:spcBef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UNIT AREA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45735" marB="4573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813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400"/>
                        </a:spcBef>
                        <a:buFont typeface="Arial" panose="020B0604020202020204" pitchFamily="34" charset="0"/>
                        <a:defRPr sz="17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400"/>
                        </a:spcBef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400"/>
                        </a:spcBef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400"/>
                        </a:spcBef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24.00 </a:t>
                      </a:r>
                      <a:r>
                        <a:rPr kumimoji="0" lang="en-US" altLang="en-US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sq.m</a:t>
                      </a:r>
                      <a:r>
                        <a:rPr kumimoji="0" lang="en-US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45735" marB="4573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6741547" y="3282467"/>
            <a:ext cx="2554159" cy="381000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600" b="1" dirty="0">
                <a:solidFill>
                  <a:srgbClr val="FF0000"/>
                </a:solidFill>
                <a:latin typeface="Arial Narrow" pitchFamily="34" charset="0"/>
              </a:rPr>
              <a:t>GROUND FLOOR PLAN</a:t>
            </a:r>
          </a:p>
        </p:txBody>
      </p:sp>
      <p:sp>
        <p:nvSpPr>
          <p:cNvPr id="8" name="Rectangle 7"/>
          <p:cNvSpPr/>
          <p:nvPr/>
        </p:nvSpPr>
        <p:spPr>
          <a:xfrm>
            <a:off x="6017293" y="6496528"/>
            <a:ext cx="4501662" cy="321571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600" b="1" dirty="0">
                <a:solidFill>
                  <a:srgbClr val="FF0000"/>
                </a:solidFill>
                <a:latin typeface="Arial Narrow" pitchFamily="34" charset="0"/>
              </a:rPr>
              <a:t>TYPICAL SECOND TO FIFTH FLOOR PLAN</a:t>
            </a:r>
          </a:p>
        </p:txBody>
      </p:sp>
      <p:sp>
        <p:nvSpPr>
          <p:cNvPr id="9" name="Rectangle 8"/>
          <p:cNvSpPr/>
          <p:nvPr/>
        </p:nvSpPr>
        <p:spPr>
          <a:xfrm>
            <a:off x="3002790" y="3578912"/>
            <a:ext cx="2275600" cy="381000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PERSPECTIVE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E85EB-3EE1-4C7F-A35A-7EA08F8E6782}" type="slidenum">
              <a:rPr lang="en-PH"/>
              <a:pPr>
                <a:defRPr/>
              </a:pPr>
              <a:t>4</a:t>
            </a:fld>
            <a:endParaRPr lang="en-PH"/>
          </a:p>
        </p:txBody>
      </p:sp>
      <p:sp>
        <p:nvSpPr>
          <p:cNvPr id="13" name="TextBox 12"/>
          <p:cNvSpPr txBox="1"/>
          <p:nvPr/>
        </p:nvSpPr>
        <p:spPr>
          <a:xfrm>
            <a:off x="0" y="4"/>
            <a:ext cx="9906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PH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PH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NHA LRB MODEL 1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25674" y="3945046"/>
            <a:ext cx="2923902" cy="330200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167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TECHNICAL DATA</a:t>
            </a:r>
          </a:p>
        </p:txBody>
      </p:sp>
    </p:spTree>
    <p:extLst>
      <p:ext uri="{BB962C8B-B14F-4D97-AF65-F5344CB8AC3E}">
        <p14:creationId xmlns:p14="http://schemas.microsoft.com/office/powerpoint/2010/main" val="302729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180</Words>
  <Application>Microsoft Office PowerPoint</Application>
  <PresentationFormat>A4 Paper (210x297 mm)</PresentationFormat>
  <Paragraphs>58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Arial Black</vt:lpstr>
      <vt:lpstr>Arial Narrow</vt:lpstr>
      <vt:lpstr>BankGothic Md BT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NHA</dc:creator>
  <cp:lastModifiedBy>user-FOI</cp:lastModifiedBy>
  <cp:revision>3</cp:revision>
  <dcterms:created xsi:type="dcterms:W3CDTF">2018-12-11T03:11:16Z</dcterms:created>
  <dcterms:modified xsi:type="dcterms:W3CDTF">2019-12-13T05:14:43Z</dcterms:modified>
</cp:coreProperties>
</file>